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7" r:id="rId3"/>
    <p:sldId id="258" r:id="rId4"/>
    <p:sldId id="260" r:id="rId5"/>
    <p:sldId id="261" r:id="rId6"/>
    <p:sldId id="262" r:id="rId7"/>
    <p:sldId id="263" r:id="rId8"/>
    <p:sldId id="264" r:id="rId9"/>
    <p:sldId id="266" r:id="rId10"/>
    <p:sldId id="267" r:id="rId11"/>
    <p:sldId id="268" r:id="rId12"/>
    <p:sldId id="269" r:id="rId13"/>
    <p:sldId id="270" r:id="rId14"/>
    <p:sldId id="271"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4" d="100"/>
          <a:sy n="104" d="100"/>
        </p:scale>
        <p:origin x="-180"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fld id="{512E71A1-F2AA-442B-A123-A15BDD9D5F8C}" type="datetimeFigureOut">
              <a:rPr lang="en-US" smtClean="0"/>
              <a:pPr/>
              <a:t>10/29/2010</a:t>
            </a:fld>
            <a:endParaRPr lang="en-US"/>
          </a:p>
        </p:txBody>
      </p:sp>
      <p:sp>
        <p:nvSpPr>
          <p:cNvPr id="17" name="Footer Placeholder 16"/>
          <p:cNvSpPr>
            <a:spLocks noGrp="1"/>
          </p:cNvSpPr>
          <p:nvPr>
            <p:ph type="ftr" sz="quarter" idx="11"/>
          </p:nvPr>
        </p:nvSpPr>
        <p:spPr>
          <a:xfrm>
            <a:off x="5410200" y="4205288"/>
            <a:ext cx="1295400" cy="457200"/>
          </a:xfrm>
        </p:spPr>
        <p:txBody>
          <a:bodyPr/>
          <a:lstStyle/>
          <a:p>
            <a:endParaRPr lang="en-US"/>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79032052-135D-4F6F-AA4F-788B89E231E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28800"/>
            <a:ext cx="8229600" cy="4745736"/>
          </a:xfrm>
        </p:spPr>
        <p:txBody>
          <a:body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4" name="Date Placeholder 3"/>
          <p:cNvSpPr>
            <a:spLocks noGrp="1"/>
          </p:cNvSpPr>
          <p:nvPr>
            <p:ph type="dt" sz="half" idx="10"/>
          </p:nvPr>
        </p:nvSpPr>
        <p:spPr/>
        <p:txBody>
          <a:bodyPr/>
          <a:lstStyle/>
          <a:p>
            <a:fld id="{512E71A1-F2AA-442B-A123-A15BDD9D5F8C}" type="datetimeFigureOut">
              <a:rPr lang="en-US" smtClean="0"/>
              <a:pPr/>
              <a:t>10/29/2010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032052-135D-4F6F-AA4F-788B89E231E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12E71A1-F2AA-442B-A123-A15BDD9D5F8C}" type="datetimeFigureOut">
              <a:rPr lang="en-US" smtClean="0"/>
              <a:pPr/>
              <a:t>10/29/2010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032052-135D-4F6F-AA4F-788B89E231E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12E71A1-F2AA-442B-A123-A15BDD9D5F8C}" type="datetimeFigureOut">
              <a:rPr lang="en-US" smtClean="0"/>
              <a:pPr/>
              <a:t>10/29/2010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032052-135D-4F6F-AA4F-788B89E231E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512E71A1-F2AA-442B-A123-A15BDD9D5F8C}" type="datetimeFigureOut">
              <a:rPr lang="en-US" smtClean="0"/>
              <a:pPr/>
              <a:t>10/29/2010</a:t>
            </a:fld>
            <a:endParaRPr lang="en-US"/>
          </a:p>
        </p:txBody>
      </p:sp>
      <p:sp>
        <p:nvSpPr>
          <p:cNvPr id="27" name="Slide Number Placeholder 26"/>
          <p:cNvSpPr>
            <a:spLocks noGrp="1"/>
          </p:cNvSpPr>
          <p:nvPr>
            <p:ph type="sldNum" sz="quarter" idx="11"/>
          </p:nvPr>
        </p:nvSpPr>
        <p:spPr/>
        <p:txBody>
          <a:bodyPr rtlCol="0"/>
          <a:lstStyle/>
          <a:p>
            <a:fld id="{79032052-135D-4F6F-AA4F-788B89E231E0}" type="slidenum">
              <a:rPr lang="en-US" smtClean="0"/>
              <a:pPr/>
              <a:t>‹#›</a:t>
            </a:fld>
            <a:endParaRPr lang="en-US"/>
          </a:p>
        </p:txBody>
      </p:sp>
      <p:sp>
        <p:nvSpPr>
          <p:cNvPr id="28" name="Footer Placeholder 27"/>
          <p:cNvSpPr>
            <a:spLocks noGrp="1"/>
          </p:cNvSpPr>
          <p:nvPr>
            <p:ph type="ftr" sz="quarter" idx="12"/>
          </p:nvPr>
        </p:nvSpPr>
        <p:spPr/>
        <p:txBody>
          <a:bodyPr rtlCol="0"/>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p:spPr>
        <p:txBody>
          <a:bodyPr/>
          <a:lstStyle/>
          <a:p>
            <a:fld id="{512E71A1-F2AA-442B-A123-A15BDD9D5F8C}" type="datetimeFigureOut">
              <a:rPr lang="en-US" smtClean="0"/>
              <a:pPr/>
              <a:t>10/29/2010</a:t>
            </a:fld>
            <a:endParaRPr lang="en-US"/>
          </a:p>
        </p:txBody>
      </p:sp>
      <p:sp>
        <p:nvSpPr>
          <p:cNvPr id="4" name="Footer Placeholder 3"/>
          <p:cNvSpPr>
            <a:spLocks noGrp="1"/>
          </p:cNvSpPr>
          <p:nvPr>
            <p:ph type="ftr" sz="quarter" idx="11"/>
          </p:nvPr>
        </p:nvSpPr>
        <p:spPr>
          <a:xfrm>
            <a:off x="5257800" y="612648"/>
            <a:ext cx="1325880" cy="457200"/>
          </a:xfrm>
        </p:spPr>
        <p:txBody>
          <a:bodyPr/>
          <a:lstStyle/>
          <a:p>
            <a:endParaRPr lang="en-US"/>
          </a:p>
        </p:txBody>
      </p:sp>
      <p:sp>
        <p:nvSpPr>
          <p:cNvPr id="5" name="Slide Number Placeholder 4"/>
          <p:cNvSpPr>
            <a:spLocks noGrp="1"/>
          </p:cNvSpPr>
          <p:nvPr>
            <p:ph type="sldNum" sz="quarter" idx="12"/>
          </p:nvPr>
        </p:nvSpPr>
        <p:spPr>
          <a:xfrm>
            <a:off x="8174736" y="2272"/>
            <a:ext cx="762000" cy="365760"/>
          </a:xfrm>
        </p:spPr>
        <p:txBody>
          <a:bodyPr/>
          <a:lstStyle/>
          <a:p>
            <a:fld id="{79032052-135D-4F6F-AA4F-788B89E231E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2E71A1-F2AA-442B-A123-A15BDD9D5F8C}" type="datetimeFigureOut">
              <a:rPr lang="en-US" smtClean="0"/>
              <a:pPr/>
              <a:t>10/29/2010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9032052-135D-4F6F-AA4F-788B89E231E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12E71A1-F2AA-442B-A123-A15BDD9D5F8C}" type="datetimeFigureOut">
              <a:rPr lang="en-US" smtClean="0"/>
              <a:pPr/>
              <a:t>10/29/2010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032052-135D-4F6F-AA4F-788B89E231E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12E71A1-F2AA-442B-A123-A15BDD9D5F8C}" type="datetimeFigureOut">
              <a:rPr lang="en-US" smtClean="0"/>
              <a:pPr/>
              <a:t>10/29/2010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032052-135D-4F6F-AA4F-788B89E231E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12E71A1-F2AA-442B-A123-A15BDD9D5F8C}" type="datetimeFigureOut">
              <a:rPr lang="en-US" smtClean="0"/>
              <a:pPr/>
              <a:t>10/29/2010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032052-135D-4F6F-AA4F-788B89E231E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12E71A1-F2AA-442B-A123-A15BDD9D5F8C}" type="datetimeFigureOut">
              <a:rPr lang="en-US" smtClean="0"/>
              <a:pPr/>
              <a:t>10/29/2010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032052-135D-4F6F-AA4F-788B89E231E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6096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905000"/>
            <a:ext cx="8229600" cy="4669536"/>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512E71A1-F2AA-442B-A123-A15BDD9D5F8C}" type="datetimeFigureOut">
              <a:rPr lang="en-US" smtClean="0"/>
              <a:pPr/>
              <a:t>10/29/2010</a:t>
            </a:fld>
            <a:endParaRPr lang="en-US"/>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US"/>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79032052-135D-4F6F-AA4F-788B89E231E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7.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slideLayout" Target="../slideLayouts/slideLayout2.xml"/><Relationship Id="rId4" Type="http://schemas.openxmlformats.org/officeDocument/2006/relationships/image" Target="../media/image17.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457200"/>
            <a:ext cx="8458200" cy="2613025"/>
          </a:xfrm>
        </p:spPr>
        <p:txBody>
          <a:bodyPr>
            <a:normAutofit/>
          </a:bodyPr>
          <a:lstStyle/>
          <a:p>
            <a:pPr algn="ctr"/>
            <a:r>
              <a:rPr lang="en-US" sz="5000" dirty="0" smtClean="0">
                <a:solidFill>
                  <a:schemeClr val="bg1">
                    <a:lumMod val="95000"/>
                  </a:schemeClr>
                </a:solidFill>
              </a:rPr>
              <a:t>Facts Every Student and Parent Should Know about the Importance of</a:t>
            </a:r>
            <a:endParaRPr lang="en-US" sz="5000" dirty="0">
              <a:solidFill>
                <a:schemeClr val="bg1">
                  <a:lumMod val="95000"/>
                </a:schemeClr>
              </a:solidFill>
            </a:endParaRPr>
          </a:p>
        </p:txBody>
      </p:sp>
      <p:sp>
        <p:nvSpPr>
          <p:cNvPr id="4" name="Title 1"/>
          <p:cNvSpPr txBox="1">
            <a:spLocks/>
          </p:cNvSpPr>
          <p:nvPr/>
        </p:nvSpPr>
        <p:spPr>
          <a:xfrm>
            <a:off x="457200" y="4114800"/>
            <a:ext cx="8458200" cy="1241425"/>
          </a:xfrm>
          <a:prstGeom prst="rect">
            <a:avLst/>
          </a:prstGeom>
        </p:spPr>
        <p:txBody>
          <a:bodyPr vert="horz" anchor="b">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5000" b="0" i="0" u="none" strike="noStrike" kern="1200" cap="none" spc="0" normalizeH="0" baseline="0" noProof="0" dirty="0" smtClean="0">
                <a:ln>
                  <a:noFill/>
                </a:ln>
                <a:solidFill>
                  <a:schemeClr val="tx2"/>
                </a:solidFill>
                <a:effectLst/>
                <a:uLnTx/>
                <a:uFillTx/>
                <a:latin typeface="+mj-lt"/>
                <a:ea typeface="+mj-ea"/>
                <a:cs typeface="+mj-cs"/>
              </a:rPr>
              <a:t>Business Education Courses</a:t>
            </a:r>
            <a:endParaRPr kumimoji="0" lang="en-US" sz="5000" b="0" i="0" u="none" strike="noStrike" kern="1200" cap="none" spc="0" normalizeH="0" baseline="0" noProof="0" dirty="0">
              <a:ln>
                <a:noFill/>
              </a:ln>
              <a:solidFill>
                <a:schemeClr val="tx2"/>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43000"/>
            <a:ext cx="9144000" cy="1066800"/>
          </a:xfrm>
        </p:spPr>
        <p:txBody>
          <a:bodyPr>
            <a:noAutofit/>
          </a:bodyPr>
          <a:lstStyle/>
          <a:p>
            <a:pPr algn="ctr"/>
            <a:r>
              <a:rPr lang="en-US" sz="3700" u="sng" dirty="0" smtClean="0">
                <a:solidFill>
                  <a:schemeClr val="accent2">
                    <a:lumMod val="50000"/>
                  </a:schemeClr>
                </a:solidFill>
              </a:rPr>
              <a:t>What Business Courses Do For Students…</a:t>
            </a:r>
            <a:r>
              <a:rPr lang="en-US" sz="3400" dirty="0" smtClean="0"/>
              <a:t/>
            </a:r>
            <a:br>
              <a:rPr lang="en-US" sz="3400" dirty="0" smtClean="0"/>
            </a:br>
            <a:endParaRPr lang="en-US" sz="3400" dirty="0"/>
          </a:p>
        </p:txBody>
      </p:sp>
      <p:sp>
        <p:nvSpPr>
          <p:cNvPr id="3" name="Content Placeholder 2"/>
          <p:cNvSpPr>
            <a:spLocks noGrp="1"/>
          </p:cNvSpPr>
          <p:nvPr>
            <p:ph idx="1"/>
          </p:nvPr>
        </p:nvSpPr>
        <p:spPr>
          <a:xfrm>
            <a:off x="228600" y="1905000"/>
            <a:ext cx="8686800" cy="4669536"/>
          </a:xfrm>
        </p:spPr>
        <p:txBody>
          <a:bodyPr>
            <a:normAutofit/>
          </a:bodyPr>
          <a:lstStyle/>
          <a:p>
            <a:pPr>
              <a:spcAft>
                <a:spcPts val="1200"/>
              </a:spcAft>
              <a:buNone/>
            </a:pPr>
            <a:r>
              <a:rPr lang="en-US" sz="3200" b="1" dirty="0" smtClean="0"/>
              <a:t>Develop “Life Skills” Necessary for Economic Success:</a:t>
            </a:r>
          </a:p>
          <a:p>
            <a:pPr>
              <a:spcAft>
                <a:spcPts val="600"/>
              </a:spcAft>
            </a:pPr>
            <a:r>
              <a:rPr lang="en-US" sz="3200" dirty="0" smtClean="0"/>
              <a:t>Personal finance</a:t>
            </a:r>
          </a:p>
          <a:p>
            <a:pPr>
              <a:spcAft>
                <a:spcPts val="600"/>
              </a:spcAft>
            </a:pPr>
            <a:r>
              <a:rPr lang="en-US" sz="3200" dirty="0" smtClean="0"/>
              <a:t>Time management</a:t>
            </a:r>
          </a:p>
          <a:p>
            <a:pPr>
              <a:spcAft>
                <a:spcPts val="600"/>
              </a:spcAft>
            </a:pPr>
            <a:r>
              <a:rPr lang="en-US" sz="3200" dirty="0" smtClean="0"/>
              <a:t>Organizational skills</a:t>
            </a:r>
          </a:p>
          <a:p>
            <a:pPr>
              <a:spcAft>
                <a:spcPts val="600"/>
              </a:spcAft>
            </a:pPr>
            <a:r>
              <a:rPr lang="en-US" sz="3200" dirty="0" smtClean="0"/>
              <a:t>Goal setting</a:t>
            </a:r>
            <a:endParaRPr lang="en-US" sz="3200" dirty="0"/>
          </a:p>
        </p:txBody>
      </p:sp>
      <p:pic>
        <p:nvPicPr>
          <p:cNvPr id="3074" name="Picture 2" descr="C:\Documents and Settings\SE122\Local Settings\Temporary Internet Files\Content.IE5\AFYZKP29\dglxasset[1].aspx"/>
          <p:cNvPicPr>
            <a:picLocks noChangeAspect="1" noChangeArrowheads="1"/>
          </p:cNvPicPr>
          <p:nvPr/>
        </p:nvPicPr>
        <p:blipFill>
          <a:blip r:embed="rId2"/>
          <a:srcRect/>
          <a:stretch>
            <a:fillRect/>
          </a:stretch>
        </p:blipFill>
        <p:spPr bwMode="auto">
          <a:xfrm>
            <a:off x="4952999" y="3124199"/>
            <a:ext cx="1689278" cy="1737360"/>
          </a:xfrm>
          <a:prstGeom prst="rect">
            <a:avLst/>
          </a:prstGeom>
          <a:noFill/>
        </p:spPr>
      </p:pic>
      <p:pic>
        <p:nvPicPr>
          <p:cNvPr id="3075" name="Picture 3" descr="C:\Documents and Settings\SE122\Local Settings\Temporary Internet Files\Content.IE5\WJC5ILSX\dglxasset[1].aspx"/>
          <p:cNvPicPr>
            <a:picLocks noChangeAspect="1" noChangeArrowheads="1"/>
          </p:cNvPicPr>
          <p:nvPr/>
        </p:nvPicPr>
        <p:blipFill>
          <a:blip r:embed="rId3"/>
          <a:srcRect/>
          <a:stretch>
            <a:fillRect/>
          </a:stretch>
        </p:blipFill>
        <p:spPr bwMode="auto">
          <a:xfrm>
            <a:off x="6781800" y="4800600"/>
            <a:ext cx="1736756" cy="178655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43000"/>
            <a:ext cx="9144000" cy="1066800"/>
          </a:xfrm>
        </p:spPr>
        <p:txBody>
          <a:bodyPr>
            <a:normAutofit fontScale="90000"/>
          </a:bodyPr>
          <a:lstStyle/>
          <a:p>
            <a:pPr algn="ctr"/>
            <a:r>
              <a:rPr lang="en-US" u="sng" dirty="0" smtClean="0">
                <a:solidFill>
                  <a:schemeClr val="accent2">
                    <a:lumMod val="50000"/>
                  </a:schemeClr>
                </a:solidFill>
              </a:rPr>
              <a:t>What Business Courses Do For Students…</a:t>
            </a:r>
            <a:r>
              <a:rPr lang="en-US" sz="3600" dirty="0" smtClean="0"/>
              <a:t/>
            </a:r>
            <a:br>
              <a:rPr lang="en-US" sz="3600" dirty="0" smtClean="0"/>
            </a:br>
            <a:endParaRPr lang="en-US" dirty="0"/>
          </a:p>
        </p:txBody>
      </p:sp>
      <p:sp>
        <p:nvSpPr>
          <p:cNvPr id="3" name="Content Placeholder 2"/>
          <p:cNvSpPr>
            <a:spLocks noGrp="1"/>
          </p:cNvSpPr>
          <p:nvPr>
            <p:ph idx="1"/>
          </p:nvPr>
        </p:nvSpPr>
        <p:spPr>
          <a:xfrm>
            <a:off x="457200" y="1905000"/>
            <a:ext cx="8229600" cy="4669536"/>
          </a:xfrm>
        </p:spPr>
        <p:txBody>
          <a:bodyPr/>
          <a:lstStyle/>
          <a:p>
            <a:pPr>
              <a:spcAft>
                <a:spcPts val="1200"/>
              </a:spcAft>
              <a:buNone/>
            </a:pPr>
            <a:r>
              <a:rPr lang="en-US" sz="3200" b="1" dirty="0" smtClean="0"/>
              <a:t>Provide Information Technology Skills:</a:t>
            </a:r>
          </a:p>
          <a:p>
            <a:pPr>
              <a:spcAft>
                <a:spcPts val="1200"/>
              </a:spcAft>
            </a:pPr>
            <a:r>
              <a:rPr lang="en-US" sz="3200" dirty="0" smtClean="0"/>
              <a:t>Teach word processing</a:t>
            </a:r>
          </a:p>
          <a:p>
            <a:pPr>
              <a:spcAft>
                <a:spcPts val="1200"/>
              </a:spcAft>
            </a:pPr>
            <a:r>
              <a:rPr lang="en-US" sz="3200" dirty="0" smtClean="0"/>
              <a:t>Spreadsheet</a:t>
            </a:r>
          </a:p>
          <a:p>
            <a:pPr>
              <a:spcAft>
                <a:spcPts val="1200"/>
              </a:spcAft>
            </a:pPr>
            <a:r>
              <a:rPr lang="en-US" sz="3200" dirty="0" smtClean="0"/>
              <a:t>Database management</a:t>
            </a:r>
          </a:p>
          <a:p>
            <a:pPr>
              <a:spcAft>
                <a:spcPts val="1200"/>
              </a:spcAft>
            </a:pPr>
            <a:r>
              <a:rPr lang="en-US" sz="3200" dirty="0" smtClean="0"/>
              <a:t>Internet skills</a:t>
            </a:r>
          </a:p>
          <a:p>
            <a:pPr>
              <a:buNone/>
            </a:pPr>
            <a:endParaRPr lang="en-US" dirty="0"/>
          </a:p>
        </p:txBody>
      </p:sp>
      <p:pic>
        <p:nvPicPr>
          <p:cNvPr id="1027" name="Picture 3" descr="C:\Documents and Settings\SE122\Local Settings\Temporary Internet Files\Content.IE5\WJC5ILSX\MP900399762[2].jpg"/>
          <p:cNvPicPr>
            <a:picLocks noChangeAspect="1" noChangeArrowheads="1"/>
          </p:cNvPicPr>
          <p:nvPr/>
        </p:nvPicPr>
        <p:blipFill>
          <a:blip r:embed="rId2" cstate="print"/>
          <a:srcRect/>
          <a:stretch>
            <a:fillRect/>
          </a:stretch>
        </p:blipFill>
        <p:spPr bwMode="auto">
          <a:xfrm>
            <a:off x="5334000" y="3276600"/>
            <a:ext cx="3657600" cy="2437448"/>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14400"/>
            <a:ext cx="9144000" cy="990600"/>
          </a:xfrm>
        </p:spPr>
        <p:txBody>
          <a:bodyPr>
            <a:normAutofit fontScale="90000"/>
          </a:bodyPr>
          <a:lstStyle/>
          <a:p>
            <a:pPr algn="ctr"/>
            <a:r>
              <a:rPr lang="en-US" u="sng" dirty="0" smtClean="0">
                <a:solidFill>
                  <a:schemeClr val="accent2">
                    <a:lumMod val="50000"/>
                  </a:schemeClr>
                </a:solidFill>
              </a:rPr>
              <a:t>What Business Courses Do For Students…</a:t>
            </a:r>
            <a:endParaRPr lang="en-US" dirty="0"/>
          </a:p>
        </p:txBody>
      </p:sp>
      <p:sp>
        <p:nvSpPr>
          <p:cNvPr id="3" name="Content Placeholder 2"/>
          <p:cNvSpPr>
            <a:spLocks noGrp="1"/>
          </p:cNvSpPr>
          <p:nvPr>
            <p:ph idx="1"/>
          </p:nvPr>
        </p:nvSpPr>
        <p:spPr>
          <a:xfrm>
            <a:off x="457200" y="1981200"/>
            <a:ext cx="8382000" cy="4593336"/>
          </a:xfrm>
        </p:spPr>
        <p:txBody>
          <a:bodyPr>
            <a:normAutofit/>
          </a:bodyPr>
          <a:lstStyle/>
          <a:p>
            <a:pPr>
              <a:spcAft>
                <a:spcPts val="1200"/>
              </a:spcAft>
              <a:buNone/>
            </a:pPr>
            <a:r>
              <a:rPr lang="en-US" sz="3200" b="1" dirty="0" smtClean="0"/>
              <a:t>Expand Educational Opportunities:</a:t>
            </a:r>
          </a:p>
          <a:p>
            <a:pPr>
              <a:spcAft>
                <a:spcPts val="1200"/>
              </a:spcAft>
            </a:pPr>
            <a:r>
              <a:rPr lang="en-US" sz="3200" dirty="0" smtClean="0"/>
              <a:t>Courses offer hands-on experience</a:t>
            </a:r>
          </a:p>
          <a:p>
            <a:pPr>
              <a:spcAft>
                <a:spcPts val="1200"/>
              </a:spcAft>
            </a:pPr>
            <a:r>
              <a:rPr lang="en-US" sz="3200" dirty="0" smtClean="0"/>
              <a:t>Add new dimensions with applied activities</a:t>
            </a:r>
          </a:p>
          <a:p>
            <a:pPr>
              <a:spcAft>
                <a:spcPts val="1200"/>
              </a:spcAft>
            </a:pPr>
            <a:r>
              <a:rPr lang="en-US" sz="3200" dirty="0" smtClean="0"/>
              <a:t>Make course subjects more relevant</a:t>
            </a:r>
          </a:p>
          <a:p>
            <a:pPr>
              <a:spcAft>
                <a:spcPts val="1200"/>
              </a:spcAft>
            </a:pPr>
            <a:r>
              <a:rPr lang="en-US" sz="3200" dirty="0" smtClean="0"/>
              <a:t>Apply knowledge to “real world” situations</a:t>
            </a:r>
            <a:endParaRPr lang="en-US" sz="3200" dirty="0"/>
          </a:p>
        </p:txBody>
      </p:sp>
      <p:pic>
        <p:nvPicPr>
          <p:cNvPr id="2051" name="Picture 3" descr="C:\Documents and Settings\SE122\Local Settings\Temporary Internet Files\Content.IE5\6R4DWHI1\MP900443455[1].xml"/>
          <p:cNvPicPr>
            <a:picLocks noChangeAspect="1" noChangeArrowheads="1"/>
          </p:cNvPicPr>
          <p:nvPr/>
        </p:nvPicPr>
        <p:blipFill>
          <a:blip r:embed="rId2" cstate="print"/>
          <a:srcRect/>
          <a:stretch>
            <a:fillRect/>
          </a:stretch>
        </p:blipFill>
        <p:spPr bwMode="auto">
          <a:xfrm>
            <a:off x="3352800" y="5257800"/>
            <a:ext cx="2286000" cy="1521313"/>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14400"/>
            <a:ext cx="9144000" cy="990600"/>
          </a:xfrm>
        </p:spPr>
        <p:txBody>
          <a:bodyPr>
            <a:normAutofit fontScale="90000"/>
          </a:bodyPr>
          <a:lstStyle/>
          <a:p>
            <a:pPr algn="ctr"/>
            <a:r>
              <a:rPr lang="en-US" u="sng" dirty="0" smtClean="0">
                <a:solidFill>
                  <a:schemeClr val="accent2">
                    <a:lumMod val="50000"/>
                  </a:schemeClr>
                </a:solidFill>
              </a:rPr>
              <a:t>What Business Courses Do For Students…</a:t>
            </a:r>
            <a:endParaRPr lang="en-US" dirty="0"/>
          </a:p>
        </p:txBody>
      </p:sp>
      <p:sp>
        <p:nvSpPr>
          <p:cNvPr id="3" name="Content Placeholder 2"/>
          <p:cNvSpPr>
            <a:spLocks noGrp="1"/>
          </p:cNvSpPr>
          <p:nvPr>
            <p:ph idx="1"/>
          </p:nvPr>
        </p:nvSpPr>
        <p:spPr>
          <a:xfrm>
            <a:off x="457200" y="1981200"/>
            <a:ext cx="8229600" cy="4593336"/>
          </a:xfrm>
        </p:spPr>
        <p:txBody>
          <a:bodyPr>
            <a:normAutofit/>
          </a:bodyPr>
          <a:lstStyle/>
          <a:p>
            <a:pPr>
              <a:spcAft>
                <a:spcPts val="1200"/>
              </a:spcAft>
              <a:buNone/>
            </a:pPr>
            <a:r>
              <a:rPr lang="en-US" sz="3200" b="1" dirty="0" smtClean="0"/>
              <a:t>Develop Marketable Skills and Habits to Apply to Any Career:</a:t>
            </a:r>
          </a:p>
          <a:p>
            <a:pPr>
              <a:spcAft>
                <a:spcPts val="1200"/>
              </a:spcAft>
            </a:pPr>
            <a:r>
              <a:rPr lang="en-US" sz="3200" dirty="0" smtClean="0"/>
              <a:t>Communication skills and self-confidence</a:t>
            </a:r>
          </a:p>
          <a:p>
            <a:pPr>
              <a:spcAft>
                <a:spcPts val="1200"/>
              </a:spcAft>
            </a:pPr>
            <a:r>
              <a:rPr lang="en-US" sz="3200" dirty="0" smtClean="0"/>
              <a:t>Problem solving and critical thinking</a:t>
            </a:r>
          </a:p>
          <a:p>
            <a:pPr>
              <a:spcAft>
                <a:spcPts val="1200"/>
              </a:spcAft>
            </a:pPr>
            <a:r>
              <a:rPr lang="en-US" sz="3200" dirty="0" smtClean="0"/>
              <a:t>Punctuality and reliability</a:t>
            </a:r>
          </a:p>
          <a:p>
            <a:pPr>
              <a:spcAft>
                <a:spcPts val="1200"/>
              </a:spcAft>
            </a:pPr>
            <a:r>
              <a:rPr lang="en-US" sz="3200" dirty="0" smtClean="0"/>
              <a:t>Teamwork and leadership</a:t>
            </a:r>
            <a:endParaRPr lang="en-US" sz="3200" dirty="0"/>
          </a:p>
        </p:txBody>
      </p:sp>
      <p:pic>
        <p:nvPicPr>
          <p:cNvPr id="4101" name="Picture 5" descr="C:\Documents and Settings\SE122\Local Settings\Temporary Internet Files\Content.IE5\6R4DWHI1\MP900439522[2].jpg"/>
          <p:cNvPicPr>
            <a:picLocks noChangeAspect="1" noChangeArrowheads="1"/>
          </p:cNvPicPr>
          <p:nvPr/>
        </p:nvPicPr>
        <p:blipFill>
          <a:blip r:embed="rId2" cstate="print"/>
          <a:srcRect/>
          <a:stretch>
            <a:fillRect/>
          </a:stretch>
        </p:blipFill>
        <p:spPr bwMode="auto">
          <a:xfrm>
            <a:off x="6248400" y="4419600"/>
            <a:ext cx="2194560" cy="219456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38200"/>
            <a:ext cx="9144000" cy="990600"/>
          </a:xfrm>
        </p:spPr>
        <p:txBody>
          <a:bodyPr>
            <a:normAutofit fontScale="90000"/>
          </a:bodyPr>
          <a:lstStyle/>
          <a:p>
            <a:pPr algn="ctr"/>
            <a:r>
              <a:rPr lang="en-US" u="sng" dirty="0" smtClean="0">
                <a:solidFill>
                  <a:schemeClr val="accent2">
                    <a:lumMod val="50000"/>
                  </a:schemeClr>
                </a:solidFill>
              </a:rPr>
              <a:t>What Business Courses Do For Students…</a:t>
            </a:r>
            <a:endParaRPr lang="en-US" dirty="0"/>
          </a:p>
        </p:txBody>
      </p:sp>
      <p:sp>
        <p:nvSpPr>
          <p:cNvPr id="3" name="Content Placeholder 2"/>
          <p:cNvSpPr>
            <a:spLocks noGrp="1"/>
          </p:cNvSpPr>
          <p:nvPr>
            <p:ph idx="1"/>
          </p:nvPr>
        </p:nvSpPr>
        <p:spPr>
          <a:xfrm>
            <a:off x="457200" y="1905000"/>
            <a:ext cx="8229600" cy="4669536"/>
          </a:xfrm>
        </p:spPr>
        <p:txBody>
          <a:bodyPr>
            <a:normAutofit/>
          </a:bodyPr>
          <a:lstStyle/>
          <a:p>
            <a:pPr>
              <a:buNone/>
            </a:pPr>
            <a:r>
              <a:rPr lang="en-US" sz="3600" dirty="0" smtClean="0"/>
              <a:t>Students will feel a sense of accomplishment,</a:t>
            </a:r>
          </a:p>
          <a:p>
            <a:pPr>
              <a:buNone/>
            </a:pPr>
            <a:r>
              <a:rPr lang="en-US" sz="3600" dirty="0" smtClean="0"/>
              <a:t>which will instill the self-assurance needed to set and achieve career goals.</a:t>
            </a:r>
            <a:endParaRPr lang="en-US" sz="3600" dirty="0"/>
          </a:p>
        </p:txBody>
      </p:sp>
      <p:pic>
        <p:nvPicPr>
          <p:cNvPr id="5125" name="Picture 5" descr="C:\Documents and Settings\SE122\Local Settings\Temporary Internet Files\Content.IE5\AFYZKP29\MC900078837[1].wmf"/>
          <p:cNvPicPr>
            <a:picLocks noChangeAspect="1" noChangeArrowheads="1"/>
          </p:cNvPicPr>
          <p:nvPr/>
        </p:nvPicPr>
        <p:blipFill>
          <a:blip r:embed="rId2"/>
          <a:srcRect/>
          <a:stretch>
            <a:fillRect/>
          </a:stretch>
        </p:blipFill>
        <p:spPr bwMode="auto">
          <a:xfrm>
            <a:off x="6248400" y="4495800"/>
            <a:ext cx="2327289" cy="2194560"/>
          </a:xfrm>
          <a:prstGeom prst="rect">
            <a:avLst/>
          </a:prstGeom>
          <a:noFill/>
        </p:spPr>
      </p:pic>
      <p:pic>
        <p:nvPicPr>
          <p:cNvPr id="5126" name="Picture 6" descr="C:\Documents and Settings\SE122\Local Settings\Temporary Internet Files\Content.IE5\AFYZKP29\MC900078629[1].wmf"/>
          <p:cNvPicPr>
            <a:picLocks noChangeAspect="1" noChangeArrowheads="1"/>
          </p:cNvPicPr>
          <p:nvPr/>
        </p:nvPicPr>
        <p:blipFill>
          <a:blip r:embed="rId3"/>
          <a:srcRect/>
          <a:stretch>
            <a:fillRect/>
          </a:stretch>
        </p:blipFill>
        <p:spPr bwMode="auto">
          <a:xfrm>
            <a:off x="457200" y="4572000"/>
            <a:ext cx="1981727" cy="2011680"/>
          </a:xfrm>
          <a:prstGeom prst="rect">
            <a:avLst/>
          </a:prstGeom>
          <a:noFill/>
        </p:spPr>
      </p:pic>
      <p:pic>
        <p:nvPicPr>
          <p:cNvPr id="5127" name="Picture 7" descr="C:\Documents and Settings\SE122\Local Settings\Temporary Internet Files\Content.IE5\6R4DWHI1\dglxasset[2].aspx"/>
          <p:cNvPicPr>
            <a:picLocks noChangeAspect="1" noChangeArrowheads="1"/>
          </p:cNvPicPr>
          <p:nvPr/>
        </p:nvPicPr>
        <p:blipFill>
          <a:blip r:embed="rId4"/>
          <a:srcRect/>
          <a:stretch>
            <a:fillRect/>
          </a:stretch>
        </p:blipFill>
        <p:spPr bwMode="auto">
          <a:xfrm>
            <a:off x="3657600" y="4648200"/>
            <a:ext cx="1641852" cy="201168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38200"/>
            <a:ext cx="9144000" cy="914400"/>
          </a:xfrm>
        </p:spPr>
        <p:txBody>
          <a:bodyPr>
            <a:normAutofit fontScale="90000"/>
          </a:bodyPr>
          <a:lstStyle/>
          <a:p>
            <a:pPr algn="ctr"/>
            <a:r>
              <a:rPr lang="en-US" u="sng" dirty="0" smtClean="0">
                <a:solidFill>
                  <a:schemeClr val="accent2">
                    <a:lumMod val="50000"/>
                  </a:schemeClr>
                </a:solidFill>
              </a:rPr>
              <a:t>What Business Courses Do For Students…</a:t>
            </a:r>
            <a:endParaRPr lang="en-US" dirty="0"/>
          </a:p>
        </p:txBody>
      </p:sp>
      <p:sp>
        <p:nvSpPr>
          <p:cNvPr id="3" name="Content Placeholder 2"/>
          <p:cNvSpPr>
            <a:spLocks noGrp="1"/>
          </p:cNvSpPr>
          <p:nvPr>
            <p:ph idx="1"/>
          </p:nvPr>
        </p:nvSpPr>
        <p:spPr>
          <a:xfrm>
            <a:off x="457200" y="1828800"/>
            <a:ext cx="8229600" cy="4745736"/>
          </a:xfrm>
        </p:spPr>
        <p:txBody>
          <a:bodyPr>
            <a:normAutofit/>
          </a:bodyPr>
          <a:lstStyle/>
          <a:p>
            <a:pPr>
              <a:spcAft>
                <a:spcPts val="1200"/>
              </a:spcAft>
              <a:buNone/>
            </a:pPr>
            <a:r>
              <a:rPr lang="en-US" sz="3200" b="1" dirty="0" smtClean="0"/>
              <a:t>Acquire International Business Knowledge:</a:t>
            </a:r>
          </a:p>
          <a:p>
            <a:pPr>
              <a:spcAft>
                <a:spcPts val="1200"/>
              </a:spcAft>
            </a:pPr>
            <a:r>
              <a:rPr lang="en-US" sz="3200" dirty="0" smtClean="0"/>
              <a:t>Familiarity with other countries </a:t>
            </a:r>
          </a:p>
          <a:p>
            <a:pPr>
              <a:spcAft>
                <a:spcPts val="1200"/>
              </a:spcAft>
            </a:pPr>
            <a:r>
              <a:rPr lang="en-US" sz="3200" dirty="0" smtClean="0"/>
              <a:t>Knowledge of international marketplace</a:t>
            </a:r>
          </a:p>
          <a:p>
            <a:pPr>
              <a:spcAft>
                <a:spcPts val="1800"/>
              </a:spcAft>
            </a:pPr>
            <a:r>
              <a:rPr lang="en-US" sz="3200" dirty="0" smtClean="0"/>
              <a:t>Knowledge of economic systems</a:t>
            </a:r>
          </a:p>
          <a:p>
            <a:pPr algn="r">
              <a:spcAft>
                <a:spcPts val="1200"/>
              </a:spcAft>
              <a:buNone/>
            </a:pPr>
            <a:r>
              <a:rPr lang="en-US" sz="3200" dirty="0" smtClean="0"/>
              <a:t>This can be a stepping stone to a career </a:t>
            </a:r>
            <a:r>
              <a:rPr lang="en-US" sz="3200" dirty="0" smtClean="0"/>
              <a:t/>
            </a:r>
            <a:br>
              <a:rPr lang="en-US" sz="3200" dirty="0" smtClean="0"/>
            </a:br>
            <a:r>
              <a:rPr lang="en-US" sz="3200" dirty="0" smtClean="0"/>
              <a:t>in </a:t>
            </a:r>
            <a:r>
              <a:rPr lang="en-US" sz="3200" dirty="0" smtClean="0"/>
              <a:t>international business.</a:t>
            </a:r>
          </a:p>
          <a:p>
            <a:pPr>
              <a:spcAft>
                <a:spcPts val="1200"/>
              </a:spcAft>
              <a:buNone/>
            </a:pPr>
            <a:endParaRPr lang="en-US" sz="3200" dirty="0"/>
          </a:p>
        </p:txBody>
      </p:sp>
      <p:pic>
        <p:nvPicPr>
          <p:cNvPr id="6157" name="Picture 13" descr="C:\Documents and Settings\SE122\Local Settings\Temporary Internet Files\Content.IE5\GFEB2Z8D\MP900398745[2].jpg"/>
          <p:cNvPicPr>
            <a:picLocks noChangeAspect="1" noChangeArrowheads="1"/>
          </p:cNvPicPr>
          <p:nvPr/>
        </p:nvPicPr>
        <p:blipFill>
          <a:blip r:embed="rId2" cstate="print"/>
          <a:srcRect/>
          <a:stretch>
            <a:fillRect/>
          </a:stretch>
        </p:blipFill>
        <p:spPr bwMode="auto">
          <a:xfrm>
            <a:off x="228600" y="5029200"/>
            <a:ext cx="1175663" cy="1645920"/>
          </a:xfrm>
          <a:prstGeom prst="rect">
            <a:avLst/>
          </a:prstGeom>
          <a:noFill/>
        </p:spPr>
      </p:pic>
      <p:pic>
        <p:nvPicPr>
          <p:cNvPr id="6158" name="Picture 14" descr="C:\Documents and Settings\SE122\Local Settings\Temporary Internet Files\Content.IE5\AFYZKP29\dglxasset[3].aspx"/>
          <p:cNvPicPr>
            <a:picLocks noChangeAspect="1" noChangeArrowheads="1"/>
          </p:cNvPicPr>
          <p:nvPr/>
        </p:nvPicPr>
        <p:blipFill>
          <a:blip r:embed="rId3"/>
          <a:srcRect/>
          <a:stretch>
            <a:fillRect/>
          </a:stretch>
        </p:blipFill>
        <p:spPr bwMode="auto">
          <a:xfrm>
            <a:off x="7467600" y="1752600"/>
            <a:ext cx="1219200" cy="1711828"/>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38200"/>
            <a:ext cx="9144000" cy="914400"/>
          </a:xfrm>
        </p:spPr>
        <p:txBody>
          <a:bodyPr>
            <a:normAutofit fontScale="90000"/>
          </a:bodyPr>
          <a:lstStyle/>
          <a:p>
            <a:pPr algn="ctr"/>
            <a:r>
              <a:rPr lang="en-US" u="sng" dirty="0" smtClean="0">
                <a:solidFill>
                  <a:schemeClr val="accent2">
                    <a:lumMod val="50000"/>
                  </a:schemeClr>
                </a:solidFill>
              </a:rPr>
              <a:t>What Business Courses Do For Students…</a:t>
            </a:r>
            <a:endParaRPr lang="en-US" dirty="0"/>
          </a:p>
        </p:txBody>
      </p:sp>
      <p:sp>
        <p:nvSpPr>
          <p:cNvPr id="3" name="Content Placeholder 2"/>
          <p:cNvSpPr>
            <a:spLocks noGrp="1"/>
          </p:cNvSpPr>
          <p:nvPr>
            <p:ph idx="1"/>
          </p:nvPr>
        </p:nvSpPr>
        <p:spPr>
          <a:xfrm>
            <a:off x="381000" y="1752600"/>
            <a:ext cx="8458200" cy="4821936"/>
          </a:xfrm>
        </p:spPr>
        <p:txBody>
          <a:bodyPr>
            <a:normAutofit/>
          </a:bodyPr>
          <a:lstStyle/>
          <a:p>
            <a:pPr>
              <a:spcAft>
                <a:spcPts val="1200"/>
              </a:spcAft>
              <a:buNone/>
            </a:pPr>
            <a:r>
              <a:rPr lang="en-US" sz="3200" b="1" dirty="0" smtClean="0"/>
              <a:t>Encourage Creativity and Entrepreneurial Thinking:</a:t>
            </a:r>
          </a:p>
          <a:p>
            <a:pPr>
              <a:spcAft>
                <a:spcPts val="1200"/>
              </a:spcAft>
            </a:pPr>
            <a:r>
              <a:rPr lang="en-US" sz="3200" dirty="0" smtClean="0"/>
              <a:t>Cultivate fresh ideas</a:t>
            </a:r>
          </a:p>
          <a:p>
            <a:pPr>
              <a:spcAft>
                <a:spcPts val="1200"/>
              </a:spcAft>
            </a:pPr>
            <a:r>
              <a:rPr lang="en-US" sz="3200" dirty="0" smtClean="0"/>
              <a:t>Develop an entrepreneurial attitude</a:t>
            </a:r>
          </a:p>
          <a:p>
            <a:pPr>
              <a:spcAft>
                <a:spcPts val="1200"/>
              </a:spcAft>
            </a:pPr>
            <a:r>
              <a:rPr lang="en-US" sz="3200" dirty="0" smtClean="0"/>
              <a:t>Meet new challenges</a:t>
            </a:r>
            <a:endParaRPr lang="en-US" sz="3200" dirty="0"/>
          </a:p>
        </p:txBody>
      </p:sp>
      <p:pic>
        <p:nvPicPr>
          <p:cNvPr id="7170" name="Picture 2" descr="C:\Documents and Settings\SE122\Local Settings\Temporary Internet Files\Content.IE5\WJC5ILSX\dglxasset[4].aspx"/>
          <p:cNvPicPr>
            <a:picLocks noChangeAspect="1" noChangeArrowheads="1"/>
          </p:cNvPicPr>
          <p:nvPr/>
        </p:nvPicPr>
        <p:blipFill>
          <a:blip r:embed="rId2"/>
          <a:srcRect/>
          <a:stretch>
            <a:fillRect/>
          </a:stretch>
        </p:blipFill>
        <p:spPr bwMode="auto">
          <a:xfrm>
            <a:off x="4937081" y="4267200"/>
            <a:ext cx="2911519" cy="246888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38200"/>
            <a:ext cx="9144000" cy="914400"/>
          </a:xfrm>
        </p:spPr>
        <p:txBody>
          <a:bodyPr>
            <a:normAutofit fontScale="90000"/>
          </a:bodyPr>
          <a:lstStyle/>
          <a:p>
            <a:pPr algn="ctr"/>
            <a:r>
              <a:rPr lang="en-US" u="sng" dirty="0" smtClean="0">
                <a:solidFill>
                  <a:schemeClr val="accent2">
                    <a:lumMod val="50000"/>
                  </a:schemeClr>
                </a:solidFill>
              </a:rPr>
              <a:t>What Business Courses Do For Students…</a:t>
            </a:r>
            <a:endParaRPr lang="en-US" dirty="0"/>
          </a:p>
        </p:txBody>
      </p:sp>
      <p:sp>
        <p:nvSpPr>
          <p:cNvPr id="3" name="Content Placeholder 2"/>
          <p:cNvSpPr>
            <a:spLocks noGrp="1"/>
          </p:cNvSpPr>
          <p:nvPr>
            <p:ph idx="1"/>
          </p:nvPr>
        </p:nvSpPr>
        <p:spPr>
          <a:xfrm>
            <a:off x="228600" y="1828800"/>
            <a:ext cx="8915400" cy="4745736"/>
          </a:xfrm>
        </p:spPr>
        <p:txBody>
          <a:bodyPr>
            <a:normAutofit/>
          </a:bodyPr>
          <a:lstStyle/>
          <a:p>
            <a:pPr>
              <a:spcAft>
                <a:spcPts val="1200"/>
              </a:spcAft>
              <a:buNone/>
            </a:pPr>
            <a:r>
              <a:rPr lang="en-US" sz="3000" b="1" dirty="0" smtClean="0"/>
              <a:t>Broaden Lifelong Work and Study Options:</a:t>
            </a:r>
          </a:p>
          <a:p>
            <a:pPr>
              <a:spcAft>
                <a:spcPts val="1200"/>
              </a:spcAft>
            </a:pPr>
            <a:r>
              <a:rPr lang="en-US" sz="3200" dirty="0" smtClean="0"/>
              <a:t>Go to college, work, or both</a:t>
            </a:r>
          </a:p>
          <a:p>
            <a:pPr>
              <a:spcAft>
                <a:spcPts val="1200"/>
              </a:spcAft>
            </a:pPr>
            <a:r>
              <a:rPr lang="en-US" sz="3200" dirty="0" smtClean="0"/>
              <a:t>Prepare for well-paying satisfying careers</a:t>
            </a:r>
          </a:p>
          <a:p>
            <a:pPr>
              <a:spcAft>
                <a:spcPts val="1200"/>
              </a:spcAft>
            </a:pPr>
            <a:r>
              <a:rPr lang="en-US" sz="3200" dirty="0" smtClean="0"/>
              <a:t>Wide variety of jobs in the business world</a:t>
            </a:r>
          </a:p>
        </p:txBody>
      </p:sp>
      <p:pic>
        <p:nvPicPr>
          <p:cNvPr id="8196" name="Picture 4" descr="C:\Documents and Settings\SE122\Local Settings\Temporary Internet Files\Content.IE5\AFYZKP29\MP900439511[2].jpg"/>
          <p:cNvPicPr>
            <a:picLocks noChangeAspect="1" noChangeArrowheads="1"/>
          </p:cNvPicPr>
          <p:nvPr/>
        </p:nvPicPr>
        <p:blipFill>
          <a:blip r:embed="rId2" cstate="print"/>
          <a:srcRect/>
          <a:stretch>
            <a:fillRect/>
          </a:stretch>
        </p:blipFill>
        <p:spPr bwMode="auto">
          <a:xfrm>
            <a:off x="2743200" y="4495800"/>
            <a:ext cx="3581400" cy="22098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38200"/>
            <a:ext cx="9144000" cy="914400"/>
          </a:xfrm>
        </p:spPr>
        <p:txBody>
          <a:bodyPr>
            <a:normAutofit fontScale="90000"/>
          </a:bodyPr>
          <a:lstStyle/>
          <a:p>
            <a:pPr algn="ctr"/>
            <a:r>
              <a:rPr lang="en-US" u="sng" dirty="0" smtClean="0">
                <a:solidFill>
                  <a:schemeClr val="accent2">
                    <a:lumMod val="50000"/>
                  </a:schemeClr>
                </a:solidFill>
              </a:rPr>
              <a:t>What Business Courses Do For Students…</a:t>
            </a:r>
            <a:endParaRPr lang="en-US" dirty="0"/>
          </a:p>
        </p:txBody>
      </p:sp>
      <p:sp>
        <p:nvSpPr>
          <p:cNvPr id="3" name="Content Placeholder 2"/>
          <p:cNvSpPr>
            <a:spLocks noGrp="1"/>
          </p:cNvSpPr>
          <p:nvPr>
            <p:ph idx="1"/>
          </p:nvPr>
        </p:nvSpPr>
        <p:spPr>
          <a:xfrm>
            <a:off x="457200" y="1905000"/>
            <a:ext cx="8305800" cy="4669536"/>
          </a:xfrm>
        </p:spPr>
        <p:txBody>
          <a:bodyPr>
            <a:normAutofit/>
          </a:bodyPr>
          <a:lstStyle/>
          <a:p>
            <a:pPr>
              <a:spcAft>
                <a:spcPts val="1200"/>
              </a:spcAft>
              <a:buNone/>
            </a:pPr>
            <a:r>
              <a:rPr lang="en-US" sz="3200" b="1" dirty="0" smtClean="0"/>
              <a:t>Help Pay for College:</a:t>
            </a:r>
          </a:p>
          <a:p>
            <a:pPr>
              <a:spcAft>
                <a:spcPts val="1200"/>
              </a:spcAft>
            </a:pPr>
            <a:r>
              <a:rPr lang="en-US" sz="3200" dirty="0" smtClean="0"/>
              <a:t>Work full-time to pay for college quickly</a:t>
            </a:r>
          </a:p>
          <a:p>
            <a:pPr>
              <a:spcAft>
                <a:spcPts val="1200"/>
              </a:spcAft>
            </a:pPr>
            <a:r>
              <a:rPr lang="en-US" sz="3200" dirty="0" smtClean="0"/>
              <a:t>Work part-time to pay while attending college</a:t>
            </a:r>
          </a:p>
          <a:p>
            <a:pPr>
              <a:spcAft>
                <a:spcPts val="1200"/>
              </a:spcAft>
            </a:pPr>
            <a:r>
              <a:rPr lang="en-US" sz="3200" dirty="0" smtClean="0"/>
              <a:t>Work for employers who assist in paying educational expenses</a:t>
            </a:r>
            <a:endParaRPr lang="en-US" sz="3200" dirty="0"/>
          </a:p>
        </p:txBody>
      </p:sp>
      <p:pic>
        <p:nvPicPr>
          <p:cNvPr id="9218" name="Picture 2" descr="C:\Documents and Settings\SE122\Local Settings\Temporary Internet Files\Content.IE5\6R4DWHI1\dglxasset[5].aspx"/>
          <p:cNvPicPr>
            <a:picLocks noChangeAspect="1" noChangeArrowheads="1"/>
          </p:cNvPicPr>
          <p:nvPr/>
        </p:nvPicPr>
        <p:blipFill>
          <a:blip r:embed="rId2"/>
          <a:srcRect/>
          <a:stretch>
            <a:fillRect/>
          </a:stretch>
        </p:blipFill>
        <p:spPr bwMode="auto">
          <a:xfrm>
            <a:off x="5029200" y="5073650"/>
            <a:ext cx="2460625" cy="178435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38200"/>
            <a:ext cx="9144000" cy="914400"/>
          </a:xfrm>
        </p:spPr>
        <p:txBody>
          <a:bodyPr>
            <a:normAutofit fontScale="90000"/>
          </a:bodyPr>
          <a:lstStyle/>
          <a:p>
            <a:pPr algn="ctr"/>
            <a:r>
              <a:rPr lang="en-US" u="sng" dirty="0" smtClean="0">
                <a:solidFill>
                  <a:schemeClr val="accent2">
                    <a:lumMod val="50000"/>
                  </a:schemeClr>
                </a:solidFill>
              </a:rPr>
              <a:t>What Business Courses Do For Students…</a:t>
            </a:r>
            <a:endParaRPr lang="en-US" dirty="0"/>
          </a:p>
        </p:txBody>
      </p:sp>
      <p:sp>
        <p:nvSpPr>
          <p:cNvPr id="3" name="Content Placeholder 2"/>
          <p:cNvSpPr>
            <a:spLocks noGrp="1"/>
          </p:cNvSpPr>
          <p:nvPr>
            <p:ph sz="half" idx="1"/>
          </p:nvPr>
        </p:nvSpPr>
        <p:spPr>
          <a:xfrm>
            <a:off x="152400" y="2286000"/>
            <a:ext cx="4572000" cy="4489387"/>
          </a:xfrm>
        </p:spPr>
        <p:txBody>
          <a:bodyPr>
            <a:normAutofit/>
          </a:bodyPr>
          <a:lstStyle/>
          <a:p>
            <a:pPr>
              <a:spcAft>
                <a:spcPts val="1200"/>
              </a:spcAft>
            </a:pPr>
            <a:r>
              <a:rPr lang="en-US" sz="3200" dirty="0" smtClean="0"/>
              <a:t>Accounting</a:t>
            </a:r>
          </a:p>
          <a:p>
            <a:pPr>
              <a:spcAft>
                <a:spcPts val="1200"/>
              </a:spcAft>
            </a:pPr>
            <a:r>
              <a:rPr lang="en-US" sz="3200" dirty="0" smtClean="0"/>
              <a:t>Business management</a:t>
            </a:r>
          </a:p>
          <a:p>
            <a:pPr>
              <a:spcAft>
                <a:spcPts val="1200"/>
              </a:spcAft>
            </a:pPr>
            <a:r>
              <a:rPr lang="en-US" sz="3200" dirty="0" smtClean="0"/>
              <a:t>Communication</a:t>
            </a:r>
          </a:p>
          <a:p>
            <a:pPr>
              <a:spcAft>
                <a:spcPts val="1200"/>
              </a:spcAft>
            </a:pPr>
            <a:r>
              <a:rPr lang="en-US" sz="3200" dirty="0" smtClean="0"/>
              <a:t>Computer applications</a:t>
            </a:r>
          </a:p>
          <a:p>
            <a:r>
              <a:rPr lang="en-US" sz="3200" dirty="0" smtClean="0"/>
              <a:t>Entrepreneurship</a:t>
            </a:r>
            <a:endParaRPr lang="en-US" sz="3200" dirty="0"/>
          </a:p>
        </p:txBody>
      </p:sp>
      <p:sp>
        <p:nvSpPr>
          <p:cNvPr id="4" name="Content Placeholder 3"/>
          <p:cNvSpPr>
            <a:spLocks noGrp="1"/>
          </p:cNvSpPr>
          <p:nvPr>
            <p:ph sz="half" idx="2"/>
          </p:nvPr>
        </p:nvSpPr>
        <p:spPr>
          <a:xfrm>
            <a:off x="4648200" y="2286000"/>
            <a:ext cx="4343400" cy="4489387"/>
          </a:xfrm>
        </p:spPr>
        <p:txBody>
          <a:bodyPr>
            <a:normAutofit/>
          </a:bodyPr>
          <a:lstStyle/>
          <a:p>
            <a:pPr>
              <a:spcAft>
                <a:spcPts val="1200"/>
              </a:spcAft>
            </a:pPr>
            <a:r>
              <a:rPr lang="en-US" sz="3200" dirty="0" smtClean="0"/>
              <a:t>Information systems</a:t>
            </a:r>
          </a:p>
          <a:p>
            <a:pPr>
              <a:spcAft>
                <a:spcPts val="1200"/>
              </a:spcAft>
            </a:pPr>
            <a:r>
              <a:rPr lang="en-US" sz="3200" dirty="0" smtClean="0"/>
              <a:t>International business	</a:t>
            </a:r>
          </a:p>
          <a:p>
            <a:pPr>
              <a:spcAft>
                <a:spcPts val="1200"/>
              </a:spcAft>
            </a:pPr>
            <a:r>
              <a:rPr lang="en-US" sz="3200" dirty="0" smtClean="0"/>
              <a:t>Keyboarding</a:t>
            </a:r>
          </a:p>
          <a:p>
            <a:pPr>
              <a:spcAft>
                <a:spcPts val="1200"/>
              </a:spcAft>
            </a:pPr>
            <a:r>
              <a:rPr lang="en-US" sz="3200" dirty="0" smtClean="0"/>
              <a:t>Marketing</a:t>
            </a:r>
          </a:p>
          <a:p>
            <a:r>
              <a:rPr lang="en-US" sz="3200" dirty="0" smtClean="0"/>
              <a:t>Personal finance</a:t>
            </a:r>
            <a:endParaRPr lang="en-US" sz="3200" dirty="0"/>
          </a:p>
        </p:txBody>
      </p:sp>
      <p:sp>
        <p:nvSpPr>
          <p:cNvPr id="5" name="TextBox 4"/>
          <p:cNvSpPr txBox="1"/>
          <p:nvPr/>
        </p:nvSpPr>
        <p:spPr>
          <a:xfrm>
            <a:off x="0" y="1600200"/>
            <a:ext cx="9144000" cy="523220"/>
          </a:xfrm>
          <a:prstGeom prst="rect">
            <a:avLst/>
          </a:prstGeom>
          <a:noFill/>
        </p:spPr>
        <p:txBody>
          <a:bodyPr wrap="square" rtlCol="0">
            <a:spAutoFit/>
          </a:bodyPr>
          <a:lstStyle/>
          <a:p>
            <a:pPr algn="ctr"/>
            <a:r>
              <a:rPr lang="en-US" sz="2800" b="1" dirty="0" smtClean="0"/>
              <a:t>Pretest Career Interests Before Going to </a:t>
            </a:r>
            <a:r>
              <a:rPr lang="en-US" sz="2800" b="1" dirty="0" smtClean="0"/>
              <a:t>College</a:t>
            </a:r>
            <a:r>
              <a:rPr lang="en-US" sz="2800" b="1" dirty="0" smtClean="0"/>
              <a:t>:</a:t>
            </a:r>
            <a:endParaRPr lang="en-US" sz="2800" b="1"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0"/>
            <a:ext cx="9144000" cy="1066800"/>
          </a:xfrm>
        </p:spPr>
        <p:txBody>
          <a:bodyPr>
            <a:normAutofit fontScale="90000"/>
          </a:bodyPr>
          <a:lstStyle/>
          <a:p>
            <a:pPr algn="ctr"/>
            <a:r>
              <a:rPr lang="en-US" u="sng" dirty="0" smtClean="0">
                <a:solidFill>
                  <a:schemeClr val="accent2">
                    <a:lumMod val="50000"/>
                  </a:schemeClr>
                </a:solidFill>
              </a:rPr>
              <a:t>What Business Courses Do For Students…</a:t>
            </a:r>
            <a:endParaRPr lang="en-US" dirty="0"/>
          </a:p>
        </p:txBody>
      </p:sp>
      <p:sp>
        <p:nvSpPr>
          <p:cNvPr id="3" name="Content Placeholder 2"/>
          <p:cNvSpPr>
            <a:spLocks noGrp="1"/>
          </p:cNvSpPr>
          <p:nvPr>
            <p:ph idx="1"/>
          </p:nvPr>
        </p:nvSpPr>
        <p:spPr>
          <a:xfrm>
            <a:off x="457200" y="1905000"/>
            <a:ext cx="8229600" cy="4669536"/>
          </a:xfrm>
        </p:spPr>
        <p:txBody>
          <a:bodyPr/>
          <a:lstStyle/>
          <a:p>
            <a:pPr>
              <a:spcAft>
                <a:spcPts val="600"/>
              </a:spcAft>
              <a:buNone/>
            </a:pPr>
            <a:r>
              <a:rPr lang="en-US" b="1" dirty="0" smtClean="0"/>
              <a:t>Provide Two Educational Options in One--College Prep and Career Prep:</a:t>
            </a:r>
          </a:p>
          <a:p>
            <a:pPr>
              <a:spcAft>
                <a:spcPts val="600"/>
              </a:spcAft>
            </a:pPr>
            <a:r>
              <a:rPr lang="en-US" dirty="0" smtClean="0"/>
              <a:t>Include academic subjects needed to meet the entrance requirements of colleges and universities.</a:t>
            </a:r>
          </a:p>
          <a:p>
            <a:pPr>
              <a:spcAft>
                <a:spcPts val="600"/>
              </a:spcAft>
            </a:pPr>
            <a:r>
              <a:rPr lang="en-US" dirty="0" smtClean="0"/>
              <a:t>Include subjects that meet entry-level job requirements of employers in fields related to the program.</a:t>
            </a:r>
          </a:p>
          <a:p>
            <a:pPr>
              <a:spcAft>
                <a:spcPts val="600"/>
              </a:spcAft>
              <a:buNone/>
            </a:pPr>
            <a:endParaRPr lang="en-US" dirty="0"/>
          </a:p>
        </p:txBody>
      </p:sp>
      <p:pic>
        <p:nvPicPr>
          <p:cNvPr id="11267" name="Picture 3" descr="C:\Documents and Settings\SE122\Local Settings\Temporary Internet Files\Content.IE5\GFEB2Z8D\MC900089210[1].wmf"/>
          <p:cNvPicPr>
            <a:picLocks noChangeAspect="1" noChangeArrowheads="1"/>
          </p:cNvPicPr>
          <p:nvPr/>
        </p:nvPicPr>
        <p:blipFill>
          <a:blip r:embed="rId2"/>
          <a:srcRect/>
          <a:stretch>
            <a:fillRect/>
          </a:stretch>
        </p:blipFill>
        <p:spPr bwMode="auto">
          <a:xfrm>
            <a:off x="3352800" y="5181600"/>
            <a:ext cx="1554480" cy="1554480"/>
          </a:xfrm>
          <a:prstGeom prst="rect">
            <a:avLst/>
          </a:prstGeom>
          <a:noFill/>
        </p:spPr>
      </p:pic>
      <p:pic>
        <p:nvPicPr>
          <p:cNvPr id="11268" name="Picture 4" descr="C:\Documents and Settings\SE122\Local Settings\Temporary Internet Files\Content.IE5\AFYZKP29\MC900089198[1].wmf"/>
          <p:cNvPicPr>
            <a:picLocks noChangeAspect="1" noChangeArrowheads="1"/>
          </p:cNvPicPr>
          <p:nvPr/>
        </p:nvPicPr>
        <p:blipFill>
          <a:blip r:embed="rId3"/>
          <a:srcRect/>
          <a:stretch>
            <a:fillRect/>
          </a:stretch>
        </p:blipFill>
        <p:spPr bwMode="auto">
          <a:xfrm>
            <a:off x="5105400" y="5181600"/>
            <a:ext cx="1554480" cy="1554480"/>
          </a:xfrm>
          <a:prstGeom prst="rect">
            <a:avLst/>
          </a:prstGeom>
          <a:noFill/>
        </p:spPr>
      </p:pic>
      <p:pic>
        <p:nvPicPr>
          <p:cNvPr id="11270" name="Picture 6" descr="C:\Documents and Settings\SE122\Local Settings\Temporary Internet Files\Content.IE5\6R4DWHI1\MC900089184[1].wmf"/>
          <p:cNvPicPr>
            <a:picLocks noChangeAspect="1" noChangeArrowheads="1"/>
          </p:cNvPicPr>
          <p:nvPr/>
        </p:nvPicPr>
        <p:blipFill>
          <a:blip r:embed="rId4"/>
          <a:srcRect/>
          <a:stretch>
            <a:fillRect/>
          </a:stretch>
        </p:blipFill>
        <p:spPr bwMode="auto">
          <a:xfrm>
            <a:off x="7010400" y="5181600"/>
            <a:ext cx="1554480" cy="155448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38200"/>
            <a:ext cx="9144000" cy="914400"/>
          </a:xfrm>
        </p:spPr>
        <p:txBody>
          <a:bodyPr>
            <a:normAutofit fontScale="90000"/>
          </a:bodyPr>
          <a:lstStyle/>
          <a:p>
            <a:pPr algn="ctr"/>
            <a:r>
              <a:rPr lang="en-US" u="sng" dirty="0" smtClean="0">
                <a:solidFill>
                  <a:schemeClr val="accent2">
                    <a:lumMod val="50000"/>
                  </a:schemeClr>
                </a:solidFill>
              </a:rPr>
              <a:t>What Business Courses Do For Students…</a:t>
            </a:r>
            <a:endParaRPr lang="en-US" dirty="0"/>
          </a:p>
        </p:txBody>
      </p:sp>
      <p:sp>
        <p:nvSpPr>
          <p:cNvPr id="3" name="Content Placeholder 2"/>
          <p:cNvSpPr>
            <a:spLocks noGrp="1"/>
          </p:cNvSpPr>
          <p:nvPr>
            <p:ph idx="1"/>
          </p:nvPr>
        </p:nvSpPr>
        <p:spPr>
          <a:xfrm>
            <a:off x="228600" y="1828800"/>
            <a:ext cx="8763000" cy="4745736"/>
          </a:xfrm>
        </p:spPr>
        <p:txBody>
          <a:bodyPr>
            <a:normAutofit fontScale="92500"/>
          </a:bodyPr>
          <a:lstStyle/>
          <a:p>
            <a:pPr algn="ctr">
              <a:spcAft>
                <a:spcPts val="1200"/>
              </a:spcAft>
              <a:buNone/>
            </a:pPr>
            <a:r>
              <a:rPr lang="en-US" sz="3200" b="1" dirty="0" smtClean="0"/>
              <a:t>Prepares our students to succeed!</a:t>
            </a:r>
          </a:p>
          <a:p>
            <a:pPr>
              <a:spcAft>
                <a:spcPts val="1200"/>
              </a:spcAft>
              <a:buNone/>
            </a:pPr>
            <a:r>
              <a:rPr lang="en-US" sz="3200" dirty="0" smtClean="0"/>
              <a:t>	</a:t>
            </a:r>
            <a:r>
              <a:rPr lang="en-US" dirty="0" smtClean="0"/>
              <a:t>In today’s rapidly growing economy, students who take business and computer courses in high school will have the skills to cope with the complexities of the business world, but also the practical skills to be able to :</a:t>
            </a:r>
          </a:p>
          <a:p>
            <a:pPr>
              <a:spcAft>
                <a:spcPts val="1200"/>
              </a:spcAft>
            </a:pPr>
            <a:r>
              <a:rPr lang="en-US" dirty="0" smtClean="0"/>
              <a:t>Handle consumer and credit issues</a:t>
            </a:r>
          </a:p>
          <a:p>
            <a:pPr>
              <a:spcAft>
                <a:spcPts val="1200"/>
              </a:spcAft>
            </a:pPr>
            <a:r>
              <a:rPr lang="en-US" dirty="0" smtClean="0"/>
              <a:t>Save and invest</a:t>
            </a:r>
          </a:p>
          <a:p>
            <a:pPr>
              <a:spcAft>
                <a:spcPts val="1200"/>
              </a:spcAft>
            </a:pPr>
            <a:r>
              <a:rPr lang="en-US" dirty="0" smtClean="0"/>
              <a:t>Use a variety of technology and computer software tools</a:t>
            </a:r>
          </a:p>
          <a:p>
            <a:pPr>
              <a:spcAft>
                <a:spcPts val="1200"/>
              </a:spcAft>
              <a:buNone/>
            </a:pPr>
            <a:endParaRPr lang="en-US" sz="32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0"/>
            <a:ext cx="9144000" cy="1066800"/>
          </a:xfrm>
        </p:spPr>
        <p:txBody>
          <a:bodyPr>
            <a:normAutofit fontScale="90000"/>
          </a:bodyPr>
          <a:lstStyle/>
          <a:p>
            <a:pPr algn="ctr"/>
            <a:r>
              <a:rPr lang="en-US" u="sng" dirty="0" smtClean="0">
                <a:solidFill>
                  <a:schemeClr val="accent2">
                    <a:lumMod val="50000"/>
                  </a:schemeClr>
                </a:solidFill>
              </a:rPr>
              <a:t>What Business Courses Do For Students…</a:t>
            </a:r>
            <a:endParaRPr lang="en-US" dirty="0"/>
          </a:p>
        </p:txBody>
      </p:sp>
      <p:sp>
        <p:nvSpPr>
          <p:cNvPr id="3" name="Content Placeholder 2"/>
          <p:cNvSpPr>
            <a:spLocks noGrp="1"/>
          </p:cNvSpPr>
          <p:nvPr>
            <p:ph idx="1"/>
          </p:nvPr>
        </p:nvSpPr>
        <p:spPr>
          <a:xfrm>
            <a:off x="457200" y="1905000"/>
            <a:ext cx="8229600" cy="4669536"/>
          </a:xfrm>
        </p:spPr>
        <p:txBody>
          <a:bodyPr/>
          <a:lstStyle/>
          <a:p>
            <a:pPr>
              <a:spcAft>
                <a:spcPts val="600"/>
              </a:spcAft>
              <a:buNone/>
            </a:pPr>
            <a:r>
              <a:rPr lang="en-US" sz="3600" b="1" dirty="0" smtClean="0"/>
              <a:t>These </a:t>
            </a:r>
            <a:r>
              <a:rPr lang="en-US" sz="3600" b="1" dirty="0" smtClean="0"/>
              <a:t>skills, along with many </a:t>
            </a:r>
          </a:p>
          <a:p>
            <a:pPr>
              <a:spcAft>
                <a:spcPts val="600"/>
              </a:spcAft>
              <a:buNone/>
            </a:pPr>
            <a:r>
              <a:rPr lang="en-US" sz="3600" b="1" dirty="0" smtClean="0"/>
              <a:t>others covered in business courses,</a:t>
            </a:r>
          </a:p>
          <a:p>
            <a:pPr>
              <a:spcAft>
                <a:spcPts val="600"/>
              </a:spcAft>
              <a:buNone/>
            </a:pPr>
            <a:r>
              <a:rPr lang="en-US" sz="3600" b="1" dirty="0" smtClean="0"/>
              <a:t> will help students be</a:t>
            </a:r>
          </a:p>
          <a:p>
            <a:pPr>
              <a:spcAft>
                <a:spcPts val="600"/>
              </a:spcAft>
              <a:buNone/>
            </a:pPr>
            <a:r>
              <a:rPr lang="en-US" sz="3600" b="1" dirty="0" smtClean="0"/>
              <a:t> successful in their</a:t>
            </a:r>
          </a:p>
          <a:p>
            <a:pPr>
              <a:spcAft>
                <a:spcPts val="600"/>
              </a:spcAft>
              <a:buNone/>
            </a:pPr>
            <a:r>
              <a:rPr lang="en-US" sz="3600" b="1" dirty="0" smtClean="0"/>
              <a:t> future college and </a:t>
            </a:r>
          </a:p>
          <a:p>
            <a:pPr>
              <a:spcAft>
                <a:spcPts val="600"/>
              </a:spcAft>
              <a:buNone/>
            </a:pPr>
            <a:r>
              <a:rPr lang="en-US" sz="3600" b="1" dirty="0" smtClean="0"/>
              <a:t>career endeavors.</a:t>
            </a:r>
            <a:endParaRPr lang="en-US" sz="3600" b="1" dirty="0"/>
          </a:p>
        </p:txBody>
      </p:sp>
      <p:pic>
        <p:nvPicPr>
          <p:cNvPr id="13314" name="Picture 2" descr="C:\Documents and Settings\SE122\Local Settings\Temporary Internet Files\Content.IE5\GFEB2Z8D\MP910220943[2].jpg"/>
          <p:cNvPicPr>
            <a:picLocks noChangeAspect="1" noChangeArrowheads="1"/>
          </p:cNvPicPr>
          <p:nvPr/>
        </p:nvPicPr>
        <p:blipFill>
          <a:blip r:embed="rId2" cstate="print"/>
          <a:srcRect/>
          <a:stretch>
            <a:fillRect/>
          </a:stretch>
        </p:blipFill>
        <p:spPr bwMode="auto">
          <a:xfrm>
            <a:off x="6019800" y="3200400"/>
            <a:ext cx="2362200" cy="3383280"/>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216</TotalTime>
  <Words>404</Words>
  <Application>Microsoft Office PowerPoint</Application>
  <PresentationFormat>On-screen Show (4:3)</PresentationFormat>
  <Paragraphs>79</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Urban</vt:lpstr>
      <vt:lpstr>Facts Every Student and Parent Should Know about the Importance of</vt:lpstr>
      <vt:lpstr>What Business Courses Do For Students… </vt:lpstr>
      <vt:lpstr>What Business Courses Do For Students… </vt:lpstr>
      <vt:lpstr>What Business Courses Do For Students…</vt:lpstr>
      <vt:lpstr>What Business Courses Do For Students…</vt:lpstr>
      <vt:lpstr>What Business Courses Do For Students…</vt:lpstr>
      <vt:lpstr>What Business Courses Do For Students…</vt:lpstr>
      <vt:lpstr>What Business Courses Do For Students…</vt:lpstr>
      <vt:lpstr>What Business Courses Do For Students…</vt:lpstr>
      <vt:lpstr>What Business Courses Do For Students…</vt:lpstr>
      <vt:lpstr>What Business Courses Do For Students…</vt:lpstr>
      <vt:lpstr>What Business Courses Do For Students…</vt:lpstr>
      <vt:lpstr>What Business Courses Do For Students…</vt:lpstr>
      <vt:lpstr>What Business Courses Do For Students…</vt:lpstr>
    </vt:vector>
  </TitlesOfParts>
  <Company>Lake Land College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Facts Every Student and Parent Should Know about the Importance of Business Education Courses</dc:title>
  <dc:creator>LLC</dc:creator>
  <cp:lastModifiedBy>Marcy Satterwhite</cp:lastModifiedBy>
  <cp:revision>24</cp:revision>
  <dcterms:created xsi:type="dcterms:W3CDTF">2010-10-28T14:12:25Z</dcterms:created>
  <dcterms:modified xsi:type="dcterms:W3CDTF">2010-10-29T19:00:14Z</dcterms:modified>
</cp:coreProperties>
</file>